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Dynamo Condensed Bold" panose="020B0604020202020204" charset="0"/>
      <p:regular r:id="rId15"/>
    </p:embeddedFont>
    <p:embeddedFont>
      <p:font typeface="Exo Bold" panose="020B0604020202020204" charset="0"/>
      <p:regular r:id="rId16"/>
    </p:embeddedFont>
    <p:embeddedFont>
      <p:font typeface="Exo Bold Italics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Glegoo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Bold" panose="020B0806030504020204" charset="0"/>
      <p:regular r:id="rId24"/>
    </p:embeddedFont>
    <p:embeddedFont>
      <p:font typeface="Open Sans Medium" panose="020B0604020202020204" charset="0"/>
      <p:regular r:id="rId25"/>
    </p:embeddedFont>
    <p:embeddedFont>
      <p:font typeface="TT Octosquares Compresse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498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cornell.edu/home/kleinber/kddcup2003.pdf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://www.cs.cmu.edu/~jure/pubs/powergrowth-kdd05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svg"/><Relationship Id="rId7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401958" y="608389"/>
            <a:ext cx="7049903" cy="8822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44"/>
              </a:lnSpc>
              <a:spcBef>
                <a:spcPct val="0"/>
              </a:spcBef>
            </a:pPr>
            <a:r>
              <a:rPr lang="en-US" sz="12532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SOCIAL NETWORK ANALYSIS PROJECT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39108" y="3367912"/>
            <a:ext cx="4469690" cy="3191006"/>
            <a:chOff x="0" y="0"/>
            <a:chExt cx="5959587" cy="4254675"/>
          </a:xfrm>
        </p:grpSpPr>
        <p:sp>
          <p:nvSpPr>
            <p:cNvPr id="14" name="Freeform 14"/>
            <p:cNvSpPr/>
            <p:nvPr/>
          </p:nvSpPr>
          <p:spPr>
            <a:xfrm>
              <a:off x="3241913" y="0"/>
              <a:ext cx="2717673" cy="4254675"/>
            </a:xfrm>
            <a:custGeom>
              <a:avLst/>
              <a:gdLst/>
              <a:ahLst/>
              <a:cxnLst/>
              <a:rect l="l" t="t" r="r" b="b"/>
              <a:pathLst>
                <a:path w="2717673" h="4254675">
                  <a:moveTo>
                    <a:pt x="0" y="0"/>
                  </a:moveTo>
                  <a:lnTo>
                    <a:pt x="2717674" y="0"/>
                  </a:lnTo>
                  <a:lnTo>
                    <a:pt x="2717674" y="4254675"/>
                  </a:lnTo>
                  <a:lnTo>
                    <a:pt x="0" y="425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595944" y="627817"/>
              <a:ext cx="1915638" cy="2999041"/>
            </a:xfrm>
            <a:custGeom>
              <a:avLst/>
              <a:gdLst/>
              <a:ahLst/>
              <a:cxnLst/>
              <a:rect l="l" t="t" r="r" b="b"/>
              <a:pathLst>
                <a:path w="1915638" h="2999041">
                  <a:moveTo>
                    <a:pt x="0" y="0"/>
                  </a:moveTo>
                  <a:lnTo>
                    <a:pt x="1915637" y="0"/>
                  </a:lnTo>
                  <a:lnTo>
                    <a:pt x="1915637" y="2999041"/>
                  </a:lnTo>
                  <a:lnTo>
                    <a:pt x="0" y="299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1027756"/>
              <a:ext cx="1404715" cy="2199163"/>
            </a:xfrm>
            <a:custGeom>
              <a:avLst/>
              <a:gdLst/>
              <a:ahLst/>
              <a:cxnLst/>
              <a:rect l="l" t="t" r="r" b="b"/>
              <a:pathLst>
                <a:path w="1404715" h="2199163">
                  <a:moveTo>
                    <a:pt x="0" y="0"/>
                  </a:moveTo>
                  <a:lnTo>
                    <a:pt x="1404715" y="0"/>
                  </a:lnTo>
                  <a:lnTo>
                    <a:pt x="1404715" y="2199163"/>
                  </a:lnTo>
                  <a:lnTo>
                    <a:pt x="0" y="2199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451861" y="3263827"/>
            <a:ext cx="4615482" cy="3295090"/>
            <a:chOff x="0" y="0"/>
            <a:chExt cx="6153976" cy="4393454"/>
          </a:xfrm>
        </p:grpSpPr>
        <p:sp>
          <p:nvSpPr>
            <p:cNvPr id="18" name="Freeform 18"/>
            <p:cNvSpPr/>
            <p:nvPr/>
          </p:nvSpPr>
          <p:spPr>
            <a:xfrm rot="-10800000">
              <a:off x="0" y="0"/>
              <a:ext cx="2806318" cy="4393454"/>
            </a:xfrm>
            <a:custGeom>
              <a:avLst/>
              <a:gdLst/>
              <a:ahLst/>
              <a:cxnLst/>
              <a:rect l="l" t="t" r="r" b="b"/>
              <a:pathLst>
                <a:path w="2806318" h="4393454">
                  <a:moveTo>
                    <a:pt x="0" y="0"/>
                  </a:moveTo>
                  <a:lnTo>
                    <a:pt x="2806318" y="0"/>
                  </a:lnTo>
                  <a:lnTo>
                    <a:pt x="2806318" y="4393454"/>
                  </a:lnTo>
                  <a:lnTo>
                    <a:pt x="0" y="4393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>
              <a:off x="2527854" y="648295"/>
              <a:ext cx="1978122" cy="3096864"/>
            </a:xfrm>
            <a:custGeom>
              <a:avLst/>
              <a:gdLst/>
              <a:ahLst/>
              <a:cxnLst/>
              <a:rect l="l" t="t" r="r" b="b"/>
              <a:pathLst>
                <a:path w="1978122" h="3096864">
                  <a:moveTo>
                    <a:pt x="0" y="0"/>
                  </a:moveTo>
                  <a:lnTo>
                    <a:pt x="1978122" y="0"/>
                  </a:lnTo>
                  <a:lnTo>
                    <a:pt x="1978122" y="3096864"/>
                  </a:lnTo>
                  <a:lnTo>
                    <a:pt x="0" y="3096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4703442" y="1061279"/>
              <a:ext cx="1450534" cy="2270895"/>
            </a:xfrm>
            <a:custGeom>
              <a:avLst/>
              <a:gdLst/>
              <a:ahLst/>
              <a:cxnLst/>
              <a:rect l="l" t="t" r="r" b="b"/>
              <a:pathLst>
                <a:path w="1450534" h="2270895">
                  <a:moveTo>
                    <a:pt x="0" y="0"/>
                  </a:moveTo>
                  <a:lnTo>
                    <a:pt x="1450534" y="0"/>
                  </a:lnTo>
                  <a:lnTo>
                    <a:pt x="1450534" y="2270896"/>
                  </a:lnTo>
                  <a:lnTo>
                    <a:pt x="0" y="2270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3059" y="962025"/>
            <a:ext cx="6508849" cy="55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 CONTEXT OF CLOSENESS CENTRALITY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8332"/>
            <a:ext cx="5419463" cy="260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Measure of Influence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Proximity to Other Papers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Information Spread Efficiency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Indicator of Research Accessibility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826911"/>
            <a:ext cx="6723208" cy="4873387"/>
            <a:chOff x="0" y="-66675"/>
            <a:chExt cx="8964277" cy="6497850"/>
          </a:xfrm>
        </p:grpSpPr>
        <p:sp>
          <p:nvSpPr>
            <p:cNvPr id="9" name="TextBox 9"/>
            <p:cNvSpPr txBox="1"/>
            <p:nvPr/>
          </p:nvSpPr>
          <p:spPr>
            <a:xfrm>
              <a:off x="285812" y="-66675"/>
              <a:ext cx="8678465" cy="71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 CONTEXT OF HUB &amp; AUTHORITY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76659"/>
              <a:ext cx="7225950" cy="525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Hub: Identifies Papers with Strong Outgoing Links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Authority: Recognizes Highly Cited Papers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Hub: Source of Information or Citations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Authority: Central Source of Knowledge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endParaRPr lang="en-US" sz="2768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36092" y="5876917"/>
            <a:ext cx="6723208" cy="3381383"/>
            <a:chOff x="0" y="0"/>
            <a:chExt cx="8964277" cy="4508510"/>
          </a:xfrm>
        </p:grpSpPr>
        <p:sp>
          <p:nvSpPr>
            <p:cNvPr id="12" name="TextBox 12"/>
            <p:cNvSpPr txBox="1"/>
            <p:nvPr/>
          </p:nvSpPr>
          <p:spPr>
            <a:xfrm>
              <a:off x="285812" y="-66675"/>
              <a:ext cx="8678465" cy="71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 CONTEXT OF ASSORTATIVITY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76659"/>
              <a:ext cx="7225950" cy="333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Collaboration PatternsNetwork Structure: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Field of Research Homogeneity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Author Impact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Similarity of Nodes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50451" y="962025"/>
            <a:ext cx="6508849" cy="55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 CONTEXT OF  PAGE RANK CENTRALITY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36092" y="1868332"/>
            <a:ext cx="5419463" cy="25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Measure of Influence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Identifies Key Papers or Authors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Ranks Importance in Citation Flow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Detects Authoritative Sources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43386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56454" y="4137898"/>
            <a:ext cx="9976516" cy="183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8"/>
              </a:lnSpc>
              <a:spcBef>
                <a:spcPct val="0"/>
              </a:spcBef>
            </a:pPr>
            <a:r>
              <a:rPr lang="en-US" sz="1059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Coding Section……..</a:t>
            </a:r>
            <a:endParaRPr lang="en-US" sz="10599" dirty="0">
              <a:solidFill>
                <a:srgbClr val="FFFFFF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105520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90081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4226319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5323726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16268205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43386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56454" y="4137898"/>
            <a:ext cx="9976516" cy="181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8"/>
              </a:lnSpc>
              <a:spcBef>
                <a:spcPct val="0"/>
              </a:spcBef>
            </a:pPr>
            <a:r>
              <a:rPr lang="en-US" sz="1059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ANY SUGGESTIONS?</a:t>
            </a:r>
          </a:p>
        </p:txBody>
      </p:sp>
      <p:sp>
        <p:nvSpPr>
          <p:cNvPr id="14" name="Freeform 14"/>
          <p:cNvSpPr/>
          <p:nvPr/>
        </p:nvSpPr>
        <p:spPr>
          <a:xfrm>
            <a:off x="2105520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90081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4226319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5323726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16268205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0841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2200" y="723900"/>
            <a:ext cx="12602757" cy="9262731"/>
            <a:chOff x="0" y="114300"/>
            <a:chExt cx="13084153" cy="9931405"/>
          </a:xfrm>
        </p:grpSpPr>
        <p:sp>
          <p:nvSpPr>
            <p:cNvPr id="3" name="TextBox 3"/>
            <p:cNvSpPr txBox="1"/>
            <p:nvPr/>
          </p:nvSpPr>
          <p:spPr>
            <a:xfrm>
              <a:off x="0" y="6877754"/>
              <a:ext cx="13078126" cy="3167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4800" b="1" i="1" spc="110" dirty="0">
                  <a:solidFill>
                    <a:srgbClr val="000000"/>
                  </a:solidFill>
                  <a:latin typeface="Exo Bold Italics"/>
                  <a:ea typeface="Exo Bold Italics"/>
                  <a:cs typeface="Exo Bold Italics"/>
                  <a:sym typeface="Exo Bold Italics"/>
                </a:rPr>
                <a:t>Akshat Jain 205123010</a:t>
              </a:r>
            </a:p>
            <a:p>
              <a:pPr algn="l"/>
              <a:r>
                <a:rPr lang="en-US" sz="4800" b="1" i="1" spc="110" dirty="0">
                  <a:solidFill>
                    <a:srgbClr val="000000"/>
                  </a:solidFill>
                  <a:latin typeface="Exo Bold Italics"/>
                  <a:ea typeface="Exo Bold Italics"/>
                  <a:cs typeface="Exo Bold Italics"/>
                  <a:sym typeface="Exo Bold Italics"/>
                </a:rPr>
                <a:t>Hari Mohan 205123038</a:t>
              </a:r>
            </a:p>
            <a:p>
              <a:pPr algn="l"/>
              <a:r>
                <a:rPr lang="en-US" sz="4800" b="1" i="1" spc="110" dirty="0">
                  <a:solidFill>
                    <a:srgbClr val="000000"/>
                  </a:solidFill>
                  <a:latin typeface="Exo Bold Italics"/>
                  <a:ea typeface="Exo Bold Italics"/>
                  <a:cs typeface="Exo Bold Italics"/>
                  <a:sym typeface="Exo Bold Italics"/>
                </a:rPr>
                <a:t>Rahul Kumar Sah 205123080</a:t>
              </a:r>
            </a:p>
            <a:p>
              <a:pPr algn="l"/>
              <a:r>
                <a:rPr lang="en-US" sz="4800" b="1" i="1" spc="110" dirty="0">
                  <a:solidFill>
                    <a:srgbClr val="000000"/>
                  </a:solidFill>
                  <a:latin typeface="Exo Bold Italics"/>
                  <a:ea typeface="Exo Bold Italics"/>
                  <a:cs typeface="Exo Bold Italics"/>
                  <a:sym typeface="Exo Bold Italics"/>
                </a:rPr>
                <a:t>Rahul 205123078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095089"/>
              <a:ext cx="13060793" cy="44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5"/>
                </a:lnSpc>
              </a:pPr>
              <a:endParaRPr lang="en-US" sz="2923" b="1" spc="64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13084153" cy="5103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833"/>
                </a:lnSpc>
              </a:pPr>
              <a:r>
                <a:rPr lang="en-US" sz="13363" dirty="0">
                  <a:solidFill>
                    <a:srgbClr val="000000"/>
                  </a:solidFill>
                  <a:latin typeface="Glegoo"/>
                  <a:ea typeface="Glegoo"/>
                  <a:cs typeface="Glegoo"/>
                  <a:sym typeface="Glegoo"/>
                </a:rPr>
                <a:t>Team Members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9108" y="3367912"/>
            <a:ext cx="4469690" cy="3191006"/>
            <a:chOff x="0" y="0"/>
            <a:chExt cx="5959587" cy="4254675"/>
          </a:xfrm>
        </p:grpSpPr>
        <p:sp>
          <p:nvSpPr>
            <p:cNvPr id="8" name="Freeform 8"/>
            <p:cNvSpPr/>
            <p:nvPr/>
          </p:nvSpPr>
          <p:spPr>
            <a:xfrm>
              <a:off x="3241913" y="0"/>
              <a:ext cx="2717673" cy="4254675"/>
            </a:xfrm>
            <a:custGeom>
              <a:avLst/>
              <a:gdLst/>
              <a:ahLst/>
              <a:cxnLst/>
              <a:rect l="l" t="t" r="r" b="b"/>
              <a:pathLst>
                <a:path w="2717673" h="4254675">
                  <a:moveTo>
                    <a:pt x="0" y="0"/>
                  </a:moveTo>
                  <a:lnTo>
                    <a:pt x="2717674" y="0"/>
                  </a:lnTo>
                  <a:lnTo>
                    <a:pt x="2717674" y="4254675"/>
                  </a:lnTo>
                  <a:lnTo>
                    <a:pt x="0" y="425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95944" y="627817"/>
              <a:ext cx="1915638" cy="2999041"/>
            </a:xfrm>
            <a:custGeom>
              <a:avLst/>
              <a:gdLst/>
              <a:ahLst/>
              <a:cxnLst/>
              <a:rect l="l" t="t" r="r" b="b"/>
              <a:pathLst>
                <a:path w="1915638" h="2999041">
                  <a:moveTo>
                    <a:pt x="0" y="0"/>
                  </a:moveTo>
                  <a:lnTo>
                    <a:pt x="1915637" y="0"/>
                  </a:lnTo>
                  <a:lnTo>
                    <a:pt x="1915637" y="2999041"/>
                  </a:lnTo>
                  <a:lnTo>
                    <a:pt x="0" y="299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027756"/>
              <a:ext cx="1404715" cy="2199163"/>
            </a:xfrm>
            <a:custGeom>
              <a:avLst/>
              <a:gdLst/>
              <a:ahLst/>
              <a:cxnLst/>
              <a:rect l="l" t="t" r="r" b="b"/>
              <a:pathLst>
                <a:path w="1404715" h="2199163">
                  <a:moveTo>
                    <a:pt x="0" y="0"/>
                  </a:moveTo>
                  <a:lnTo>
                    <a:pt x="1404715" y="0"/>
                  </a:lnTo>
                  <a:lnTo>
                    <a:pt x="1404715" y="2199163"/>
                  </a:lnTo>
                  <a:lnTo>
                    <a:pt x="0" y="2199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451861" y="3263827"/>
            <a:ext cx="4615482" cy="3295090"/>
            <a:chOff x="0" y="0"/>
            <a:chExt cx="6153976" cy="4393454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0"/>
              <a:ext cx="2806318" cy="4393454"/>
            </a:xfrm>
            <a:custGeom>
              <a:avLst/>
              <a:gdLst/>
              <a:ahLst/>
              <a:cxnLst/>
              <a:rect l="l" t="t" r="r" b="b"/>
              <a:pathLst>
                <a:path w="2806318" h="4393454">
                  <a:moveTo>
                    <a:pt x="0" y="0"/>
                  </a:moveTo>
                  <a:lnTo>
                    <a:pt x="2806318" y="0"/>
                  </a:lnTo>
                  <a:lnTo>
                    <a:pt x="2806318" y="4393454"/>
                  </a:lnTo>
                  <a:lnTo>
                    <a:pt x="0" y="4393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10800000">
              <a:off x="2527854" y="648295"/>
              <a:ext cx="1978122" cy="3096864"/>
            </a:xfrm>
            <a:custGeom>
              <a:avLst/>
              <a:gdLst/>
              <a:ahLst/>
              <a:cxnLst/>
              <a:rect l="l" t="t" r="r" b="b"/>
              <a:pathLst>
                <a:path w="1978122" h="3096864">
                  <a:moveTo>
                    <a:pt x="0" y="0"/>
                  </a:moveTo>
                  <a:lnTo>
                    <a:pt x="1978122" y="0"/>
                  </a:lnTo>
                  <a:lnTo>
                    <a:pt x="1978122" y="3096864"/>
                  </a:lnTo>
                  <a:lnTo>
                    <a:pt x="0" y="3096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4703442" y="1061279"/>
              <a:ext cx="1450534" cy="2270895"/>
            </a:xfrm>
            <a:custGeom>
              <a:avLst/>
              <a:gdLst/>
              <a:ahLst/>
              <a:cxnLst/>
              <a:rect l="l" t="t" r="r" b="b"/>
              <a:pathLst>
                <a:path w="1450534" h="2270895">
                  <a:moveTo>
                    <a:pt x="0" y="0"/>
                  </a:moveTo>
                  <a:lnTo>
                    <a:pt x="1450534" y="0"/>
                  </a:lnTo>
                  <a:lnTo>
                    <a:pt x="1450534" y="2270896"/>
                  </a:lnTo>
                  <a:lnTo>
                    <a:pt x="0" y="2270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2599072" y="1539883"/>
            <a:ext cx="15031703" cy="1723945"/>
            <a:chOff x="0" y="0"/>
            <a:chExt cx="20042270" cy="229859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19082"/>
              <a:ext cx="13563088" cy="25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5886"/>
                </a:lnSpc>
                <a:spcBef>
                  <a:spcPct val="0"/>
                </a:spcBef>
              </a:pPr>
              <a:r>
                <a:rPr lang="en-US" sz="11347" b="1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Citation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779061" y="-219075"/>
              <a:ext cx="6263209" cy="25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5886"/>
                </a:lnSpc>
                <a:spcBef>
                  <a:spcPct val="0"/>
                </a:spcBef>
              </a:pPr>
              <a:r>
                <a:rPr lang="en-US" sz="11347" b="1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Network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71100" y="3769263"/>
            <a:ext cx="7372900" cy="83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5"/>
              </a:lnSpc>
            </a:pPr>
            <a:r>
              <a:rPr lang="en-US" sz="5019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What is Citation?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47413" y="4340408"/>
            <a:ext cx="5269277" cy="26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6140" y="5369868"/>
            <a:ext cx="3310410" cy="4917132"/>
            <a:chOff x="0" y="0"/>
            <a:chExt cx="4275074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5655741" y="0"/>
            <a:ext cx="3310410" cy="4917132"/>
            <a:chOff x="0" y="0"/>
            <a:chExt cx="4275074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681488" y="0"/>
            <a:ext cx="6925620" cy="10287000"/>
            <a:chOff x="0" y="0"/>
            <a:chExt cx="4275074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609" r="-4791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549877" y="2632193"/>
            <a:ext cx="5248449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INTRODUCTION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54987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01499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0118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549877" y="4455845"/>
            <a:ext cx="7543716" cy="174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52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Citation analysis is a method to measure the impact or quality of an author, article, or publication by counting how many times it has been cited by other works.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49877" y="6911591"/>
            <a:ext cx="7543716" cy="255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7"/>
              </a:lnSpc>
            </a:pPr>
            <a:r>
              <a:rPr lang="en-US" sz="369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Analyzing legal systems</a:t>
            </a:r>
          </a:p>
          <a:p>
            <a:pPr algn="l">
              <a:lnSpc>
                <a:spcPts val="5167"/>
              </a:lnSpc>
            </a:pPr>
            <a:r>
              <a:rPr lang="en-US" sz="3691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Identifying important papers</a:t>
            </a:r>
          </a:p>
          <a:p>
            <a:pPr algn="l">
              <a:lnSpc>
                <a:spcPts val="5167"/>
              </a:lnSpc>
            </a:pPr>
            <a:r>
              <a:rPr lang="en-US" sz="3691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Explaining academic promotions</a:t>
            </a:r>
          </a:p>
          <a:p>
            <a:pPr algn="l">
              <a:lnSpc>
                <a:spcPts val="5167"/>
              </a:lnSpc>
              <a:spcBef>
                <a:spcPct val="0"/>
              </a:spcBef>
            </a:pPr>
            <a:endParaRPr lang="en-US" sz="3691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62339" y="2914524"/>
            <a:ext cx="6509860" cy="2228976"/>
            <a:chOff x="0" y="0"/>
            <a:chExt cx="6350000" cy="21742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189484" y="1028700"/>
            <a:ext cx="11098516" cy="3800132"/>
            <a:chOff x="0" y="0"/>
            <a:chExt cx="6350000" cy="2174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321" b="-5226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681488" y="1152525"/>
            <a:ext cx="4770406" cy="228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7"/>
              </a:lnSpc>
            </a:pPr>
            <a:r>
              <a:rPr lang="en-US" sz="856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RELEVANCE</a:t>
            </a:r>
          </a:p>
          <a:p>
            <a:pPr algn="l">
              <a:lnSpc>
                <a:spcPts val="8817"/>
              </a:lnSpc>
            </a:pPr>
            <a:endParaRPr lang="en-US" sz="8560" dirty="0">
              <a:solidFill>
                <a:srgbClr val="FFFFFF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85079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1591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8103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81488" y="3503179"/>
            <a:ext cx="4770406" cy="1090427"/>
            <a:chOff x="0" y="-57149"/>
            <a:chExt cx="6360542" cy="1453903"/>
          </a:xfrm>
        </p:grpSpPr>
        <p:sp>
          <p:nvSpPr>
            <p:cNvPr id="21" name="TextBox 21"/>
            <p:cNvSpPr txBox="1"/>
            <p:nvPr/>
          </p:nvSpPr>
          <p:spPr>
            <a:xfrm>
              <a:off x="1025487" y="-57149"/>
              <a:ext cx="5335055" cy="1453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53"/>
                </a:lnSpc>
                <a:spcBef>
                  <a:spcPct val="0"/>
                </a:spcBef>
              </a:pPr>
              <a:r>
                <a:rPr lang="en-US" sz="3109">
                  <a:latin typeface="Open Sans"/>
                  <a:ea typeface="Open Sans"/>
                  <a:cs typeface="Open Sans"/>
                  <a:sym typeface="Open Sans"/>
                </a:rPr>
                <a:t>Identifying Key Influencers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747145" cy="74714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119" y="196944"/>
              <a:ext cx="546907" cy="3349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3"/>
                </a:lnSpc>
                <a:spcBef>
                  <a:spcPct val="0"/>
                </a:spcBef>
              </a:pPr>
              <a:r>
                <a:rPr lang="en-US" sz="1488" b="1"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81488" y="4785969"/>
            <a:ext cx="3749140" cy="1017330"/>
            <a:chOff x="0" y="-57151"/>
            <a:chExt cx="4998853" cy="1356439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82912" cy="6829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81495" y="-57151"/>
              <a:ext cx="3917358" cy="1356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11"/>
                </a:lnSpc>
                <a:spcBef>
                  <a:spcPct val="0"/>
                </a:spcBef>
              </a:pPr>
              <a:r>
                <a:rPr lang="en-US" sz="2936">
                  <a:latin typeface="Open Sans"/>
                  <a:ea typeface="Open Sans"/>
                  <a:cs typeface="Open Sans"/>
                  <a:sym typeface="Open Sans"/>
                </a:rPr>
                <a:t>Tracking Knowledge Flow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1512" y="168030"/>
              <a:ext cx="499888" cy="308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4"/>
                </a:lnSpc>
                <a:spcBef>
                  <a:spcPct val="0"/>
                </a:spcBef>
              </a:pPr>
              <a:r>
                <a:rPr lang="en-US" sz="1360" b="1"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81488" y="6044288"/>
            <a:ext cx="5254925" cy="1091774"/>
            <a:chOff x="0" y="-66675"/>
            <a:chExt cx="7006566" cy="1455699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732832" cy="732832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160551" y="-66675"/>
              <a:ext cx="5846015" cy="1455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2"/>
                </a:lnSpc>
                <a:spcBef>
                  <a:spcPct val="0"/>
                </a:spcBef>
              </a:pPr>
              <a:r>
                <a:rPr lang="en-US" sz="3151">
                  <a:latin typeface="Open Sans"/>
                  <a:ea typeface="Open Sans"/>
                  <a:cs typeface="Open Sans"/>
                  <a:sym typeface="Open Sans"/>
                </a:rPr>
                <a:t>Measuring Research Impact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8201" y="192624"/>
              <a:ext cx="536430" cy="31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"/>
                </a:lnSpc>
                <a:spcBef>
                  <a:spcPct val="0"/>
                </a:spcBef>
              </a:pPr>
              <a:r>
                <a:rPr lang="en-US" sz="1459" b="1"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81488" y="7379277"/>
            <a:ext cx="5254925" cy="1091774"/>
            <a:chOff x="0" y="-66675"/>
            <a:chExt cx="7006566" cy="1455699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732832" cy="73283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160551" y="-66675"/>
              <a:ext cx="5846015" cy="14556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2"/>
                </a:lnSpc>
                <a:spcBef>
                  <a:spcPct val="0"/>
                </a:spcBef>
              </a:pPr>
              <a:r>
                <a:rPr lang="en-US" sz="3151">
                  <a:latin typeface="Open Sans"/>
                  <a:ea typeface="Open Sans"/>
                  <a:cs typeface="Open Sans"/>
                  <a:sym typeface="Open Sans"/>
                </a:rPr>
                <a:t>Detecting Research Gaps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98201" y="192624"/>
              <a:ext cx="536430" cy="31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"/>
                </a:lnSpc>
                <a:spcBef>
                  <a:spcPct val="0"/>
                </a:spcBef>
              </a:pPr>
              <a:r>
                <a:rPr lang="en-US" sz="1459" b="1"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681488" y="8746182"/>
            <a:ext cx="5254925" cy="599630"/>
            <a:chOff x="0" y="-66675"/>
            <a:chExt cx="7006566" cy="799507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732832" cy="732832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160551" y="-66675"/>
              <a:ext cx="5846015" cy="703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2"/>
                </a:lnSpc>
                <a:spcBef>
                  <a:spcPct val="0"/>
                </a:spcBef>
              </a:pPr>
              <a:r>
                <a:rPr lang="en-US" sz="3151" dirty="0">
                  <a:latin typeface="Open Sans"/>
                  <a:ea typeface="Open Sans"/>
                  <a:cs typeface="Open Sans"/>
                  <a:sym typeface="Open Sans"/>
                </a:rPr>
                <a:t>Collaboration Patterns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8201" y="192624"/>
              <a:ext cx="536430" cy="31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"/>
                </a:lnSpc>
                <a:spcBef>
                  <a:spcPct val="0"/>
                </a:spcBef>
              </a:pPr>
              <a:r>
                <a:rPr lang="en-US" sz="1459" b="1">
                  <a:latin typeface="Open Sans Bold"/>
                  <a:ea typeface="Open Sans Bold"/>
                  <a:cs typeface="Open Sans Bold"/>
                  <a:sym typeface="Open San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50448" y="645570"/>
            <a:ext cx="5630748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ABOUT DATA SET</a:t>
            </a:r>
          </a:p>
        </p:txBody>
      </p:sp>
      <p:sp>
        <p:nvSpPr>
          <p:cNvPr id="8" name="Freeform 8"/>
          <p:cNvSpPr/>
          <p:nvPr/>
        </p:nvSpPr>
        <p:spPr>
          <a:xfrm>
            <a:off x="2055675" y="2117525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20796" y="2117525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85916" y="2117525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57742" y="2064838"/>
            <a:ext cx="7473033" cy="6698626"/>
          </a:xfrm>
          <a:custGeom>
            <a:avLst/>
            <a:gdLst/>
            <a:ahLst/>
            <a:cxnLst/>
            <a:rect l="l" t="t" r="r" b="b"/>
            <a:pathLst>
              <a:path w="7473033" h="6698626">
                <a:moveTo>
                  <a:pt x="0" y="0"/>
                </a:moveTo>
                <a:lnTo>
                  <a:pt x="7473033" y="0"/>
                </a:lnTo>
                <a:lnTo>
                  <a:pt x="7473033" y="6698625"/>
                </a:lnTo>
                <a:lnTo>
                  <a:pt x="0" y="6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50448" y="3942195"/>
            <a:ext cx="5630748" cy="13619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SOURCE: SNAP Stanford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0448" y="5226949"/>
            <a:ext cx="7066948" cy="476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endParaRPr dirty="0"/>
          </a:p>
          <a:p>
            <a:pPr marL="490667" lvl="1" indent="-245334" algn="ctr">
              <a:lnSpc>
                <a:spcPts val="3181"/>
              </a:lnSpc>
              <a:buFont typeface="Arial"/>
              <a:buChar char="•"/>
            </a:pPr>
            <a:r>
              <a:rPr lang="en-US" sz="227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J. </a:t>
            </a:r>
            <a:r>
              <a:rPr lang="en-US" sz="2272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Leskovec</a:t>
            </a:r>
            <a:r>
              <a:rPr lang="en-US" sz="227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J. Kleinberg and C. </a:t>
            </a:r>
            <a:r>
              <a:rPr lang="en-US" sz="2272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Faloutsos</a:t>
            </a:r>
            <a:r>
              <a:rPr lang="en-US" sz="227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</a:t>
            </a:r>
            <a:r>
              <a:rPr lang="en-US" sz="2272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7" tooltip="http://www.cs.cmu.edu/~jure/pubs/powergrowth-kdd05.pdf"/>
              </a:rPr>
              <a:t>Graphs over Time: Densification Laws, Shrinking Diameters and Possible Explanations</a:t>
            </a:r>
            <a:r>
              <a:rPr lang="en-US" sz="227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ACM SIGKDD International Conference on Knowledge Discovery and Data Mining (KDD), 2005.</a:t>
            </a:r>
          </a:p>
          <a:p>
            <a:pPr marL="490667" lvl="1" indent="-245334" algn="ctr">
              <a:lnSpc>
                <a:spcPts val="3181"/>
              </a:lnSpc>
              <a:buFont typeface="Arial"/>
              <a:buChar char="•"/>
            </a:pPr>
            <a:r>
              <a:rPr lang="en-US" sz="227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J. </a:t>
            </a:r>
            <a:r>
              <a:rPr lang="en-US" sz="2272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Gehrke</a:t>
            </a:r>
            <a:r>
              <a:rPr lang="en-US" sz="227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P. </a:t>
            </a:r>
            <a:r>
              <a:rPr lang="en-US" sz="2272" dirty="0" err="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Ginsparg</a:t>
            </a:r>
            <a:r>
              <a:rPr lang="en-US" sz="227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, J. M. Kleinberg. </a:t>
            </a:r>
            <a:r>
              <a:rPr lang="en-US" sz="2272" u="sng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8" tooltip="http://www.cs.cornell.edu/home/kleinber/kddcup2003.pdf"/>
              </a:rPr>
              <a:t>Overview of the 2003 KDD Cup</a:t>
            </a:r>
            <a:r>
              <a:rPr lang="en-US" sz="2272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SIGKDD Explorations 5(2): 149-151, 2003.</a:t>
            </a:r>
          </a:p>
          <a:p>
            <a:pPr algn="ctr">
              <a:lnSpc>
                <a:spcPts val="3181"/>
              </a:lnSpc>
            </a:pPr>
            <a:endParaRPr lang="en-US" sz="2272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181"/>
              </a:lnSpc>
              <a:spcBef>
                <a:spcPct val="0"/>
              </a:spcBef>
            </a:pPr>
            <a:endParaRPr lang="en-US" sz="2272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28700"/>
            <a:ext cx="3953331" cy="9258300"/>
            <a:chOff x="0" y="0"/>
            <a:chExt cx="2711475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11475" cy="6350000"/>
            </a:xfrm>
            <a:custGeom>
              <a:avLst/>
              <a:gdLst/>
              <a:ahLst/>
              <a:cxnLst/>
              <a:rect l="l" t="t" r="r" b="b"/>
              <a:pathLst>
                <a:path w="2711475" h="6350000">
                  <a:moveTo>
                    <a:pt x="2711475" y="1169060"/>
                  </a:moveTo>
                  <a:cubicBezTo>
                    <a:pt x="2711475" y="3034449"/>
                    <a:pt x="2711475" y="4484599"/>
                    <a:pt x="2711475" y="6350000"/>
                  </a:cubicBezTo>
                  <a:lnTo>
                    <a:pt x="0" y="6350000"/>
                  </a:lnTo>
                  <a:lnTo>
                    <a:pt x="0" y="1533195"/>
                  </a:lnTo>
                  <a:cubicBezTo>
                    <a:pt x="0" y="1022134"/>
                    <a:pt x="0" y="511061"/>
                    <a:pt x="0" y="0"/>
                  </a:cubicBezTo>
                  <a:lnTo>
                    <a:pt x="1146746" y="0"/>
                  </a:lnTo>
                  <a:cubicBezTo>
                    <a:pt x="1668323" y="389687"/>
                    <a:pt x="2189899" y="779374"/>
                    <a:pt x="2711475" y="1169060"/>
                  </a:cubicBezTo>
                  <a:close/>
                </a:path>
              </a:pathLst>
            </a:custGeom>
            <a:blipFill>
              <a:blip r:embed="rId6"/>
              <a:stretch>
                <a:fillRect l="-14744" r="-4128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74477" y="6487174"/>
            <a:ext cx="2669523" cy="3799826"/>
            <a:chOff x="0" y="0"/>
            <a:chExt cx="703084" cy="1000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3084" cy="1000777"/>
            </a:xfrm>
            <a:custGeom>
              <a:avLst/>
              <a:gdLst/>
              <a:ahLst/>
              <a:cxnLst/>
              <a:rect l="l" t="t" r="r" b="b"/>
              <a:pathLst>
                <a:path w="703084" h="1000777">
                  <a:moveTo>
                    <a:pt x="0" y="0"/>
                  </a:moveTo>
                  <a:lnTo>
                    <a:pt x="703084" y="0"/>
                  </a:lnTo>
                  <a:lnTo>
                    <a:pt x="703084" y="1000777"/>
                  </a:lnTo>
                  <a:lnTo>
                    <a:pt x="0" y="1000777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03084" cy="103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40213" y="2687348"/>
            <a:ext cx="4668528" cy="7599652"/>
            <a:chOff x="0" y="0"/>
            <a:chExt cx="3202008" cy="52123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2008" cy="5212381"/>
            </a:xfrm>
            <a:custGeom>
              <a:avLst/>
              <a:gdLst/>
              <a:ahLst/>
              <a:cxnLst/>
              <a:rect l="l" t="t" r="r" b="b"/>
              <a:pathLst>
                <a:path w="3202008" h="5212381">
                  <a:moveTo>
                    <a:pt x="3202008" y="959620"/>
                  </a:moveTo>
                  <a:cubicBezTo>
                    <a:pt x="3202008" y="2490820"/>
                    <a:pt x="3202008" y="3681171"/>
                    <a:pt x="3202008" y="5212381"/>
                  </a:cubicBezTo>
                  <a:lnTo>
                    <a:pt x="0" y="5212381"/>
                  </a:lnTo>
                  <a:lnTo>
                    <a:pt x="0" y="1258519"/>
                  </a:lnTo>
                  <a:cubicBezTo>
                    <a:pt x="0" y="839016"/>
                    <a:pt x="0" y="419503"/>
                    <a:pt x="0" y="0"/>
                  </a:cubicBezTo>
                  <a:lnTo>
                    <a:pt x="1354204" y="0"/>
                  </a:lnTo>
                  <a:cubicBezTo>
                    <a:pt x="1970139" y="319873"/>
                    <a:pt x="2586074" y="639747"/>
                    <a:pt x="3202008" y="959620"/>
                  </a:cubicBezTo>
                  <a:close/>
                </a:path>
              </a:pathLst>
            </a:custGeom>
            <a:blipFill>
              <a:blip r:embed="rId7"/>
              <a:stretch>
                <a:fillRect l="-5393" r="-306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668341" y="837859"/>
            <a:ext cx="7990863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WHAT WE HAVE DONE?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668341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133462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598582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759162" y="3213601"/>
            <a:ext cx="682409" cy="680648"/>
            <a:chOff x="0" y="0"/>
            <a:chExt cx="818386" cy="8162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8386" cy="816275"/>
            </a:xfrm>
            <a:custGeom>
              <a:avLst/>
              <a:gdLst/>
              <a:ahLst/>
              <a:cxnLst/>
              <a:rect l="l" t="t" r="r" b="b"/>
              <a:pathLst>
                <a:path w="818386" h="816275">
                  <a:moveTo>
                    <a:pt x="0" y="0"/>
                  </a:moveTo>
                  <a:lnTo>
                    <a:pt x="818386" y="0"/>
                  </a:lnTo>
                  <a:lnTo>
                    <a:pt x="818386" y="816275"/>
                  </a:lnTo>
                  <a:lnTo>
                    <a:pt x="0" y="816275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8386" cy="86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854051" y="3088724"/>
            <a:ext cx="5623692" cy="5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0"/>
              </a:lnSpc>
              <a:spcBef>
                <a:spcPct val="0"/>
              </a:spcBef>
            </a:pPr>
            <a:r>
              <a:rPr lang="en-US" sz="3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 Clustering Cofficient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64756" y="3389599"/>
            <a:ext cx="57681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759162" y="4465749"/>
            <a:ext cx="729659" cy="677751"/>
            <a:chOff x="0" y="0"/>
            <a:chExt cx="875052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5052" cy="812800"/>
            </a:xfrm>
            <a:custGeom>
              <a:avLst/>
              <a:gdLst/>
              <a:ahLst/>
              <a:cxnLst/>
              <a:rect l="l" t="t" r="r" b="b"/>
              <a:pathLst>
                <a:path w="875052" h="812800">
                  <a:moveTo>
                    <a:pt x="0" y="0"/>
                  </a:moveTo>
                  <a:lnTo>
                    <a:pt x="875052" y="0"/>
                  </a:lnTo>
                  <a:lnTo>
                    <a:pt x="8750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750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1854051" y="4399074"/>
            <a:ext cx="6165089" cy="5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0"/>
              </a:lnSpc>
              <a:spcBef>
                <a:spcPct val="0"/>
              </a:spcBef>
            </a:pPr>
            <a:r>
              <a:rPr lang="en-US" sz="3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Global Clustering Coefficient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17289" y="4641747"/>
            <a:ext cx="63234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759162" y="5710888"/>
            <a:ext cx="5910182" cy="730123"/>
            <a:chOff x="0" y="0"/>
            <a:chExt cx="7880243" cy="973498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Eigen Vector Centrality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759162" y="7142703"/>
            <a:ext cx="5910182" cy="730123"/>
            <a:chOff x="0" y="0"/>
            <a:chExt cx="7880243" cy="973498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Katz Centrality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759162" y="8528177"/>
            <a:ext cx="5910182" cy="730123"/>
            <a:chOff x="0" y="0"/>
            <a:chExt cx="7880243" cy="973498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Closeness Centrality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420735" y="4902831"/>
            <a:ext cx="4700562" cy="470056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0062710" y="1028700"/>
            <a:ext cx="8229600" cy="82296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lnTo>
                    <a:pt x="5125720" y="635000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6"/>
              <a:stretch>
                <a:fillRect l="-24026" r="-2606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10424" y="544194"/>
            <a:ext cx="5630748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CONTINUE...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110424" y="212830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575544" y="212830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040664" y="212830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110424" y="3161228"/>
            <a:ext cx="5910182" cy="730123"/>
            <a:chOff x="0" y="0"/>
            <a:chExt cx="7880243" cy="97349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Hub &amp; Authority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06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10424" y="4413377"/>
            <a:ext cx="5910182" cy="730123"/>
            <a:chOff x="0" y="0"/>
            <a:chExt cx="7880243" cy="97349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Page Rank Centrality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07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110424" y="5710888"/>
            <a:ext cx="5910182" cy="730123"/>
            <a:chOff x="0" y="0"/>
            <a:chExt cx="7880243" cy="973498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Assortativity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08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110424" y="7142703"/>
            <a:ext cx="5910182" cy="730123"/>
            <a:chOff x="0" y="0"/>
            <a:chExt cx="7880243" cy="973498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Reciprocity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3059" y="962025"/>
            <a:ext cx="6508849" cy="55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 CONTEXT OF LOCAL CLUSTERING COEFFICIENT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8332"/>
            <a:ext cx="5419463" cy="260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Measure of Local Influence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Research Specialization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Knowledge Circulation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Identification of Research Hubs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175437"/>
            <a:ext cx="6723208" cy="4873387"/>
            <a:chOff x="0" y="-66675"/>
            <a:chExt cx="8964277" cy="6497850"/>
          </a:xfrm>
        </p:grpSpPr>
        <p:sp>
          <p:nvSpPr>
            <p:cNvPr id="9" name="TextBox 9"/>
            <p:cNvSpPr txBox="1"/>
            <p:nvPr/>
          </p:nvSpPr>
          <p:spPr>
            <a:xfrm>
              <a:off x="285812" y="-66675"/>
              <a:ext cx="8678465" cy="71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 CONTEXT OF EIGEN VECTOR CENTRALITY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76659"/>
              <a:ext cx="7225950" cy="525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Measure of Influence in the Network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Identification of Key Papers or Authors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Importance Based on Connections to Influential Nodes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Indicator of Knowledge Flow</a:t>
              </a:r>
            </a:p>
            <a:p>
              <a:pPr algn="l">
                <a:lnSpc>
                  <a:spcPts val="5177"/>
                </a:lnSpc>
              </a:pPr>
              <a:endPara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36092" y="5876917"/>
            <a:ext cx="6723208" cy="4684331"/>
            <a:chOff x="0" y="0"/>
            <a:chExt cx="8964277" cy="6245775"/>
          </a:xfrm>
        </p:grpSpPr>
        <p:sp>
          <p:nvSpPr>
            <p:cNvPr id="12" name="TextBox 12"/>
            <p:cNvSpPr txBox="1"/>
            <p:nvPr/>
          </p:nvSpPr>
          <p:spPr>
            <a:xfrm>
              <a:off x="285812" y="-66675"/>
              <a:ext cx="8678465" cy="71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 CONTEXT OF KATZ CENTRALITY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76659"/>
              <a:ext cx="7225950" cy="506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Measure of Influence within the Network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Accounts for Indirect Citations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Weighted Path Importance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Recognition of Long-Range Connections</a:t>
              </a:r>
            </a:p>
            <a:p>
              <a:pPr algn="l">
                <a:lnSpc>
                  <a:spcPts val="5177"/>
                </a:lnSpc>
              </a:pPr>
              <a:endPara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endParaRP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endPara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50451" y="962025"/>
            <a:ext cx="6508849" cy="55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 CONTEXT OF GLOBAL CLUSTERING COEFFICIENT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36092" y="1868332"/>
            <a:ext cx="5419463" cy="319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Measure of Overall Network Connectivity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Indicator of Scholarly Community Structure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Insight into Network's Density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Reflects Cross-Citation Patterns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Research Domain Cohesiveness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391</Words>
  <Application>Microsoft Office PowerPoint</Application>
  <PresentationFormat>Custom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Calibri</vt:lpstr>
      <vt:lpstr>Open Sans Bold</vt:lpstr>
      <vt:lpstr>Open Sans Medium</vt:lpstr>
      <vt:lpstr>Glegoo</vt:lpstr>
      <vt:lpstr>Canva Sans</vt:lpstr>
      <vt:lpstr>Dynamo Condensed Bold</vt:lpstr>
      <vt:lpstr>TT Octosquares Compressed</vt:lpstr>
      <vt:lpstr>Exo Bold Italics</vt:lpstr>
      <vt:lpstr>Arial</vt:lpstr>
      <vt:lpstr>Open Sans</vt:lpstr>
      <vt:lpstr>Exo Bold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Project</dc:title>
  <cp:lastModifiedBy>Hari Mohan</cp:lastModifiedBy>
  <cp:revision>6</cp:revision>
  <dcterms:created xsi:type="dcterms:W3CDTF">2006-08-16T00:00:00Z</dcterms:created>
  <dcterms:modified xsi:type="dcterms:W3CDTF">2024-10-10T09:40:32Z</dcterms:modified>
  <dc:identifier>DAGRC-TJWFw</dc:identifier>
</cp:coreProperties>
</file>